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90" r:id="rId26"/>
    <p:sldId id="29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8A031-9D71-4FB4-BF63-4A21D98D3FA7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4A19A-D839-42F6-8173-1980B246D7F8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89932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4A19A-D839-42F6-8173-1980B246D7F8}" type="slidenum">
              <a:rPr lang="en-TT" smtClean="0"/>
              <a:t>1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46335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T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5935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41448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55320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3119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99172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2947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8132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9587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7483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656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6524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A32E7-0477-490D-99AE-609EB69CE4D5}" type="datetimeFigureOut">
              <a:rPr lang="en-TT" smtClean="0"/>
              <a:t>17/07/2020</a:t>
            </a:fld>
            <a:endParaRPr lang="en-T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804E-1822-4D30-BC00-63A97F135025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09483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21477" b="29886"/>
          <a:stretch/>
        </p:blipFill>
        <p:spPr>
          <a:xfrm>
            <a:off x="755576" y="692696"/>
            <a:ext cx="7855527" cy="5256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TT" dirty="0">
                <a:latin typeface="Algerian" panose="04020705040A02060702" pitchFamily="82" charset="0"/>
              </a:rPr>
              <a:t>ST. ANDREW’S PRESBYTERIAN</a:t>
            </a:r>
            <a:br>
              <a:rPr lang="en-TT" dirty="0">
                <a:latin typeface="Algerian" panose="04020705040A02060702" pitchFamily="82" charset="0"/>
              </a:rPr>
            </a:br>
            <a:r>
              <a:rPr lang="en-TT" dirty="0">
                <a:latin typeface="Algerian" panose="04020705040A02060702" pitchFamily="82" charset="0"/>
              </a:rPr>
              <a:t>CHURCH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TT" b="1" dirty="0">
                <a:solidFill>
                  <a:schemeClr val="tx1"/>
                </a:solidFill>
                <a:latin typeface="Algerian" panose="04020705040A02060702" pitchFamily="82" charset="0"/>
              </a:rPr>
              <a:t>1876 to 2020</a:t>
            </a:r>
          </a:p>
          <a:p>
            <a:r>
              <a:rPr lang="en-TT" b="1" dirty="0">
                <a:solidFill>
                  <a:schemeClr val="tx1"/>
                </a:solidFill>
                <a:latin typeface="Algerian" panose="04020705040A02060702" pitchFamily="82" charset="0"/>
              </a:rPr>
              <a:t>Celebrating 144 years </a:t>
            </a:r>
          </a:p>
          <a:p>
            <a:r>
              <a:rPr lang="en-TT" b="1" dirty="0">
                <a:solidFill>
                  <a:schemeClr val="tx1"/>
                </a:solidFill>
                <a:latin typeface="Algerian" panose="04020705040A02060702" pitchFamily="82" charset="0"/>
              </a:rPr>
              <a:t>of Christian Witnessing</a:t>
            </a:r>
          </a:p>
        </p:txBody>
      </p:sp>
      <p:pic>
        <p:nvPicPr>
          <p:cNvPr id="4" name="Hillsong United - How Great is Our Go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176" y="56413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3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TT" sz="5400" b="1" dirty="0">
                <a:solidFill>
                  <a:schemeClr val="bg1"/>
                </a:solidFill>
                <a:latin typeface="Calisto MT" panose="02040603050505030304" pitchFamily="18" charset="0"/>
              </a:rPr>
              <a:t>1973 to 1978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TT" sz="4000" b="1" dirty="0">
                <a:solidFill>
                  <a:schemeClr val="bg1"/>
                </a:solidFill>
                <a:latin typeface="Calisto MT" panose="02040603050505030304" pitchFamily="18" charset="0"/>
              </a:rPr>
              <a:t>Rev Allison Ken Nobbee served the church.</a:t>
            </a:r>
          </a:p>
          <a:p>
            <a:r>
              <a:rPr lang="en-TT" sz="4000" b="1" dirty="0">
                <a:solidFill>
                  <a:schemeClr val="bg1"/>
                </a:solidFill>
                <a:latin typeface="Calisto MT" panose="02040603050505030304" pitchFamily="18" charset="0"/>
              </a:rPr>
              <a:t>The first Youth Group was formed on 25</a:t>
            </a:r>
            <a:r>
              <a:rPr lang="en-TT" sz="4000" b="1" baseline="30000" dirty="0">
                <a:solidFill>
                  <a:schemeClr val="bg1"/>
                </a:solidFill>
                <a:latin typeface="Calisto MT" panose="02040603050505030304" pitchFamily="18" charset="0"/>
              </a:rPr>
              <a:t>th</a:t>
            </a:r>
            <a:r>
              <a:rPr lang="en-TT" sz="4000" b="1" dirty="0">
                <a:solidFill>
                  <a:schemeClr val="bg1"/>
                </a:solidFill>
                <a:latin typeface="Calisto MT" panose="02040603050505030304" pitchFamily="18" charset="0"/>
              </a:rPr>
              <a:t> October 1974.</a:t>
            </a:r>
          </a:p>
          <a:p>
            <a:r>
              <a:rPr lang="en-TT" sz="40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Nobbee oversaw the completion of the church hall.</a:t>
            </a:r>
          </a:p>
          <a:p>
            <a:r>
              <a:rPr lang="en-TT" sz="4000" b="1" dirty="0">
                <a:solidFill>
                  <a:schemeClr val="bg1"/>
                </a:solidFill>
                <a:latin typeface="Calisto MT" panose="02040603050505030304" pitchFamily="18" charset="0"/>
              </a:rPr>
              <a:t>The Messengers emerged.</a:t>
            </a:r>
          </a:p>
          <a:p>
            <a:pPr marL="0" indent="0">
              <a:buNone/>
            </a:pPr>
            <a:endParaRPr lang="en-TT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2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>
                <a:solidFill>
                  <a:schemeClr val="bg1"/>
                </a:solidFill>
                <a:latin typeface="Cooper Black" panose="0208090404030B020404" pitchFamily="18" charset="0"/>
              </a:rPr>
              <a:t>The Youth Group 1976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70"/>
          <a:stretch/>
        </p:blipFill>
        <p:spPr>
          <a:xfrm>
            <a:off x="899592" y="1412776"/>
            <a:ext cx="7344816" cy="4270061"/>
          </a:xfrm>
        </p:spPr>
      </p:pic>
    </p:spTree>
    <p:extLst>
      <p:ext uri="{BB962C8B-B14F-4D97-AF65-F5344CB8AC3E}">
        <p14:creationId xmlns:p14="http://schemas.microsoft.com/office/powerpoint/2010/main" val="13887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sz="6000" dirty="0">
                <a:solidFill>
                  <a:schemeClr val="bg1"/>
                </a:solidFill>
                <a:latin typeface="Algerian" panose="04020705040A02060702" pitchFamily="82" charset="0"/>
              </a:rPr>
              <a:t>The Messengers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39"/>
          <a:stretch/>
        </p:blipFill>
        <p:spPr>
          <a:xfrm>
            <a:off x="1187624" y="1628801"/>
            <a:ext cx="6768752" cy="4086040"/>
          </a:xfrm>
        </p:spPr>
      </p:pic>
    </p:spTree>
    <p:extLst>
      <p:ext uri="{BB962C8B-B14F-4D97-AF65-F5344CB8AC3E}">
        <p14:creationId xmlns:p14="http://schemas.microsoft.com/office/powerpoint/2010/main" val="12153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Elders in 1976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992888" cy="5112568"/>
          </a:xfrm>
        </p:spPr>
      </p:pic>
    </p:spTree>
    <p:extLst>
      <p:ext uri="{BB962C8B-B14F-4D97-AF65-F5344CB8AC3E}">
        <p14:creationId xmlns:p14="http://schemas.microsoft.com/office/powerpoint/2010/main" val="39909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b="1" dirty="0">
                <a:solidFill>
                  <a:schemeClr val="bg1"/>
                </a:solidFill>
              </a:rPr>
              <a:t>The Local Board 1976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6"/>
          <a:stretch/>
        </p:blipFill>
        <p:spPr>
          <a:xfrm>
            <a:off x="755576" y="1268760"/>
            <a:ext cx="7920880" cy="4896543"/>
          </a:xfrm>
        </p:spPr>
      </p:pic>
    </p:spTree>
    <p:extLst>
      <p:ext uri="{BB962C8B-B14F-4D97-AF65-F5344CB8AC3E}">
        <p14:creationId xmlns:p14="http://schemas.microsoft.com/office/powerpoint/2010/main" val="24734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  <a:t>The Manse and Iere Home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704856" cy="5145435"/>
          </a:xfrm>
        </p:spPr>
      </p:pic>
    </p:spTree>
    <p:extLst>
      <p:ext uri="{BB962C8B-B14F-4D97-AF65-F5344CB8AC3E}">
        <p14:creationId xmlns:p14="http://schemas.microsoft.com/office/powerpoint/2010/main" val="33390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Autofit/>
          </a:bodyPr>
          <a:lstStyle/>
          <a:p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1978 to 1981 – </a:t>
            </a:r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</a:br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Rev. Rawle Sukhu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03648" y="2780928"/>
            <a:ext cx="6400800" cy="3096344"/>
          </a:xfrm>
        </p:spPr>
        <p:txBody>
          <a:bodyPr>
            <a:noAutofit/>
          </a:bodyPr>
          <a:lstStyle/>
          <a:p>
            <a:r>
              <a:rPr lang="en-TT" sz="6600" b="1" dirty="0">
                <a:solidFill>
                  <a:schemeClr val="bg1"/>
                </a:solidFill>
                <a:latin typeface="Calisto MT" panose="02040603050505030304" pitchFamily="18" charset="0"/>
              </a:rPr>
              <a:t>1981 to 1989 – Rev. Victor </a:t>
            </a:r>
            <a:r>
              <a:rPr lang="en-TT" sz="66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Ramlal</a:t>
            </a:r>
            <a:endParaRPr lang="en-TT" sz="66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1989 to 1991  - </a:t>
            </a:r>
            <a:b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Winston </a:t>
            </a:r>
            <a:r>
              <a:rPr lang="en-TT" sz="48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Gopaul</a:t>
            </a:r>
            <a:endParaRPr lang="en-TT" sz="48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1991 to 1995 – </a:t>
            </a:r>
          </a:p>
          <a:p>
            <a:pPr marL="0" indent="0" algn="ctr">
              <a:buNone/>
            </a:pP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Rev Everson T. </a:t>
            </a:r>
            <a:r>
              <a:rPr lang="en-TT" sz="48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Sieunarine</a:t>
            </a:r>
            <a:endParaRPr lang="en-TT" sz="4800" b="1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0" indent="0" algn="ctr">
              <a:buNone/>
            </a:pPr>
            <a:endParaRPr lang="en-TT" sz="48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29000"/>
            <a:ext cx="6336704" cy="28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50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Autofit/>
          </a:bodyPr>
          <a:lstStyle/>
          <a:p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1995 to 2000 </a:t>
            </a:r>
            <a:b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Stephen </a:t>
            </a:r>
            <a:r>
              <a:rPr lang="en-TT" sz="48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Harripersad</a:t>
            </a:r>
            <a:endParaRPr lang="en-TT" sz="48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28531" r="41114"/>
          <a:stretch/>
        </p:blipFill>
        <p:spPr bwMode="auto">
          <a:xfrm>
            <a:off x="1619672" y="2319199"/>
            <a:ext cx="5407496" cy="39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5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2000 t0 2005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TT" sz="44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Rev. Rawle Sukhu</a:t>
            </a:r>
          </a:p>
          <a:p>
            <a:r>
              <a:rPr lang="en-TT" sz="44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Rev. Ian Gajadhar</a:t>
            </a:r>
          </a:p>
          <a:p>
            <a:r>
              <a:rPr lang="en-TT" sz="44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Rev. A. Nobbee</a:t>
            </a:r>
          </a:p>
          <a:p>
            <a:r>
              <a:rPr lang="en-TT" sz="44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Rev. A. Sharma</a:t>
            </a:r>
          </a:p>
          <a:p>
            <a:pPr marL="0" indent="0" algn="ctr">
              <a:buNone/>
            </a:pPr>
            <a:r>
              <a:rPr lang="en-TT" sz="44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All served as interim ministers.</a:t>
            </a:r>
          </a:p>
        </p:txBody>
      </p:sp>
    </p:spTree>
    <p:extLst>
      <p:ext uri="{BB962C8B-B14F-4D97-AF65-F5344CB8AC3E}">
        <p14:creationId xmlns:p14="http://schemas.microsoft.com/office/powerpoint/2010/main" val="36590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301608" cy="1215008"/>
          </a:xfrm>
        </p:spPr>
        <p:txBody>
          <a:bodyPr>
            <a:noAutofit/>
          </a:bodyPr>
          <a:lstStyle/>
          <a:p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</a:br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</a:br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The first building was completed in July 1876.</a:t>
            </a:r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</a:br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This building served a dual purpose: as a church and a day school.</a:t>
            </a:r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</a:br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</a:br>
            <a:endParaRPr lang="en-TT" sz="6000" b="1" dirty="0">
              <a:solidFill>
                <a:schemeClr val="bg1"/>
              </a:solidFill>
              <a:latin typeface="Calisto MT" panose="0204060305050503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5456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2005 to 2010 – </a:t>
            </a:r>
            <a:b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Doctor Randall Sammah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18842"/>
            <a:ext cx="6624736" cy="400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9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Autofit/>
          </a:bodyPr>
          <a:lstStyle/>
          <a:p>
            <a:r>
              <a:rPr lang="en-TT" sz="5400" b="1" dirty="0">
                <a:solidFill>
                  <a:schemeClr val="bg1"/>
                </a:solidFill>
                <a:latin typeface="Calisto MT" panose="02040603050505030304" pitchFamily="18" charset="0"/>
              </a:rPr>
              <a:t>2010 to 2014 – </a:t>
            </a:r>
            <a:br>
              <a:rPr lang="en-TT" sz="54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54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Kendrick Sooknarine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-2570" r="29587" b="2570"/>
          <a:stretch/>
        </p:blipFill>
        <p:spPr bwMode="auto">
          <a:xfrm>
            <a:off x="1835696" y="1988840"/>
            <a:ext cx="5328592" cy="409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62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Autofit/>
          </a:bodyPr>
          <a:lstStyle/>
          <a:p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2010 to 2019</a:t>
            </a:r>
            <a:b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Anna Sharma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5"/>
          <a:stretch/>
        </p:blipFill>
        <p:spPr bwMode="auto">
          <a:xfrm>
            <a:off x="1345387" y="2492896"/>
            <a:ext cx="645322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8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  <a:t>The Current Building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4038600" cy="468052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4608512"/>
          </a:xfrm>
        </p:spPr>
      </p:pic>
    </p:spTree>
    <p:extLst>
      <p:ext uri="{BB962C8B-B14F-4D97-AF65-F5344CB8AC3E}">
        <p14:creationId xmlns:p14="http://schemas.microsoft.com/office/powerpoint/2010/main" val="16169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63272" cy="1440160"/>
          </a:xfrm>
        </p:spPr>
        <p:txBody>
          <a:bodyPr>
            <a:noAutofit/>
          </a:bodyPr>
          <a:lstStyle/>
          <a:p>
            <a:r>
              <a:rPr lang="en-TT" sz="5400" b="1" dirty="0">
                <a:solidFill>
                  <a:schemeClr val="bg1"/>
                </a:solidFill>
                <a:latin typeface="Calisto MT" panose="02040603050505030304" pitchFamily="18" charset="0"/>
              </a:rPr>
              <a:t>Our new Minister</a:t>
            </a:r>
            <a:br>
              <a:rPr lang="en-TT" sz="54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54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</a:t>
            </a:r>
            <a:r>
              <a:rPr lang="en-TT" sz="54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Keron</a:t>
            </a:r>
            <a:r>
              <a:rPr lang="en-TT" sz="54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TT" sz="54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Khellawan</a:t>
            </a:r>
            <a:endParaRPr lang="en-TT" sz="5400" b="1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  <p:pic>
        <p:nvPicPr>
          <p:cNvPr id="10" name="this_is_your_hou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733256"/>
            <a:ext cx="504056" cy="504056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813690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700812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35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8028384" cy="53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  <a:t>Thank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r>
              <a:rPr lang="en-TT" sz="3600" b="1" dirty="0">
                <a:solidFill>
                  <a:schemeClr val="bg1"/>
                </a:solidFill>
                <a:latin typeface="Calisto MT" panose="02040603050505030304" pitchFamily="18" charset="0"/>
              </a:rPr>
              <a:t>To all who served and</a:t>
            </a:r>
          </a:p>
          <a:p>
            <a:r>
              <a:rPr lang="en-TT" sz="3600" b="1" dirty="0">
                <a:solidFill>
                  <a:schemeClr val="bg1"/>
                </a:solidFill>
                <a:latin typeface="Calisto MT" panose="02040603050505030304" pitchFamily="18" charset="0"/>
              </a:rPr>
              <a:t>To those who continue to serve</a:t>
            </a:r>
          </a:p>
          <a:p>
            <a:endParaRPr lang="en-TT" b="1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0" indent="0" algn="ctr">
              <a:buNone/>
            </a:pPr>
            <a:r>
              <a:rPr lang="en-TT" sz="5400" b="1" dirty="0">
                <a:solidFill>
                  <a:schemeClr val="bg1"/>
                </a:solidFill>
                <a:latin typeface="Calisto MT" panose="02040603050505030304" pitchFamily="18" charset="0"/>
              </a:rPr>
              <a:t>May God Bless You Always</a:t>
            </a:r>
          </a:p>
        </p:txBody>
      </p:sp>
    </p:spTree>
    <p:extLst>
      <p:ext uri="{BB962C8B-B14F-4D97-AF65-F5344CB8AC3E}">
        <p14:creationId xmlns:p14="http://schemas.microsoft.com/office/powerpoint/2010/main" val="34682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5312" y="4712370"/>
            <a:ext cx="5816824" cy="804862"/>
          </a:xfrm>
        </p:spPr>
        <p:txBody>
          <a:bodyPr>
            <a:noAutofit/>
          </a:bodyPr>
          <a:lstStyle/>
          <a:p>
            <a:pPr algn="ctr"/>
            <a:br>
              <a:rPr lang="en-TT" sz="3200" dirty="0"/>
            </a:br>
            <a:br>
              <a:rPr lang="en-TT" sz="3200" dirty="0"/>
            </a:br>
            <a:br>
              <a:rPr lang="en-TT" sz="3200" dirty="0"/>
            </a:br>
            <a:br>
              <a:rPr lang="en-TT" sz="3200" dirty="0"/>
            </a:br>
            <a:r>
              <a:rPr lang="en-TT" sz="3200" dirty="0">
                <a:solidFill>
                  <a:schemeClr val="bg1"/>
                </a:solidFill>
                <a:latin typeface="Calisto MT" panose="02040603050505030304" pitchFamily="18" charset="0"/>
              </a:rPr>
              <a:t>The first St. Andrew’s Church Building erected in 18</a:t>
            </a:r>
            <a:r>
              <a:rPr lang="en-TT" sz="3200" dirty="0">
                <a:solidFill>
                  <a:schemeClr val="bg1"/>
                </a:solidFill>
              </a:rPr>
              <a:t>84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r="92" b="8495"/>
          <a:stretch/>
        </p:blipFill>
        <p:spPr>
          <a:xfrm>
            <a:off x="827584" y="260648"/>
            <a:ext cx="7488832" cy="417646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2288" y="5517232"/>
            <a:ext cx="5486400" cy="654968"/>
          </a:xfrm>
        </p:spPr>
        <p:txBody>
          <a:bodyPr>
            <a:normAutofit/>
          </a:bodyPr>
          <a:lstStyle/>
          <a:p>
            <a:pPr algn="ctr"/>
            <a:r>
              <a:rPr lang="en-TT" sz="2800" dirty="0">
                <a:solidFill>
                  <a:schemeClr val="bg1"/>
                </a:solidFill>
                <a:latin typeface="Baskerville Old Face" panose="02020602080505020303" pitchFamily="18" charset="0"/>
              </a:rPr>
              <a:t>by Rev. J.W. McLeod</a:t>
            </a:r>
          </a:p>
        </p:txBody>
      </p:sp>
    </p:spTree>
    <p:extLst>
      <p:ext uri="{BB962C8B-B14F-4D97-AF65-F5344CB8AC3E}">
        <p14:creationId xmlns:p14="http://schemas.microsoft.com/office/powerpoint/2010/main" val="28413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>
            <a:noAutofit/>
          </a:bodyPr>
          <a:lstStyle/>
          <a:p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</a:rPr>
              <a:t>In 1880 the first group of elders was installed.</a:t>
            </a:r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Morton left in that same year.</a:t>
            </a:r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J.W. McLeod worked from 1880 to 1888</a:t>
            </a:r>
          </a:p>
        </p:txBody>
      </p:sp>
    </p:spTree>
    <p:extLst>
      <p:ext uri="{BB962C8B-B14F-4D97-AF65-F5344CB8AC3E}">
        <p14:creationId xmlns:p14="http://schemas.microsoft.com/office/powerpoint/2010/main" val="256130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Autofit/>
          </a:bodyPr>
          <a:lstStyle/>
          <a:p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The church was given the name, </a:t>
            </a:r>
            <a:b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St. Andrew’s </a:t>
            </a:r>
            <a:b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on 29</a:t>
            </a:r>
            <a:r>
              <a:rPr lang="en-TT" sz="4800" b="1" baseline="30000" dirty="0">
                <a:solidFill>
                  <a:schemeClr val="bg1"/>
                </a:solidFill>
                <a:latin typeface="Calisto MT" panose="02040603050505030304" pitchFamily="18" charset="0"/>
              </a:rPr>
              <a:t>th</a:t>
            </a: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 September, 1884.</a:t>
            </a:r>
            <a:b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McLeod was succeeded by</a:t>
            </a:r>
            <a:b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4800" b="1" dirty="0">
                <a:solidFill>
                  <a:schemeClr val="bg1"/>
                </a:solidFill>
                <a:latin typeface="Calisto MT" panose="02040603050505030304" pitchFamily="18" charset="0"/>
              </a:rPr>
              <a:t>Rev. W.L. Macrae in 1889</a:t>
            </a:r>
          </a:p>
        </p:txBody>
      </p:sp>
    </p:spTree>
    <p:extLst>
      <p:ext uri="{BB962C8B-B14F-4D97-AF65-F5344CB8AC3E}">
        <p14:creationId xmlns:p14="http://schemas.microsoft.com/office/powerpoint/2010/main" val="4112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>
            <a:noAutofit/>
          </a:bodyPr>
          <a:lstStyle/>
          <a:p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</a:rPr>
              <a:t>The Golden Age</a:t>
            </a:r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Rev. J.C. </a:t>
            </a:r>
            <a:r>
              <a:rPr lang="en-TT" sz="6000" b="1" dirty="0" err="1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Mcdonald</a:t>
            </a:r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</a:br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1920-1929</a:t>
            </a:r>
            <a:b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</a:br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  <a:cs typeface="Aharoni" panose="02010803020104030203" pitchFamily="2" charset="-79"/>
              </a:rPr>
              <a:t>A period of prosperity and spiritual growth</a:t>
            </a:r>
          </a:p>
        </p:txBody>
      </p:sp>
    </p:spTree>
    <p:extLst>
      <p:ext uri="{BB962C8B-B14F-4D97-AF65-F5344CB8AC3E}">
        <p14:creationId xmlns:p14="http://schemas.microsoft.com/office/powerpoint/2010/main" val="35191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Autofit/>
          </a:bodyPr>
          <a:lstStyle/>
          <a:p>
            <a: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  <a:t>1952</a:t>
            </a:r>
            <a:b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  <a:t>Rev. A.C. </a:t>
            </a:r>
            <a:r>
              <a:rPr lang="en-TT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Dayfoot</a:t>
            </a:r>
            <a: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  <a:t> and his family arrived.</a:t>
            </a:r>
            <a:b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  <a:t>Master designer and builder of the new church building</a:t>
            </a:r>
            <a:b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TT" b="1" dirty="0">
                <a:solidFill>
                  <a:schemeClr val="bg1"/>
                </a:solidFill>
                <a:latin typeface="Calisto MT" panose="02040603050505030304" pitchFamily="18" charset="0"/>
              </a:rPr>
              <a:t>(current).</a:t>
            </a:r>
          </a:p>
        </p:txBody>
      </p:sp>
    </p:spTree>
    <p:extLst>
      <p:ext uri="{BB962C8B-B14F-4D97-AF65-F5344CB8AC3E}">
        <p14:creationId xmlns:p14="http://schemas.microsoft.com/office/powerpoint/2010/main" val="35206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TT" sz="4000" b="1" dirty="0">
                <a:solidFill>
                  <a:schemeClr val="bg1"/>
                </a:solidFill>
                <a:latin typeface="Algerian" panose="04020705040A02060702" pitchFamily="82" charset="0"/>
              </a:rPr>
              <a:t>Construction of the new building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52"/>
          <a:stretch/>
        </p:blipFill>
        <p:spPr>
          <a:xfrm>
            <a:off x="755576" y="1600201"/>
            <a:ext cx="7632848" cy="4301836"/>
          </a:xfrm>
        </p:spPr>
      </p:pic>
    </p:spTree>
    <p:extLst>
      <p:ext uri="{BB962C8B-B14F-4D97-AF65-F5344CB8AC3E}">
        <p14:creationId xmlns:p14="http://schemas.microsoft.com/office/powerpoint/2010/main" val="2920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T" sz="6000" b="1" dirty="0">
                <a:solidFill>
                  <a:schemeClr val="bg1"/>
                </a:solidFill>
                <a:latin typeface="Calisto MT" panose="02040603050505030304" pitchFamily="18" charset="0"/>
              </a:rPr>
              <a:t>Completed Building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55489"/>
            <a:ext cx="7416824" cy="4215384"/>
          </a:xfrm>
        </p:spPr>
      </p:pic>
    </p:spTree>
    <p:extLst>
      <p:ext uri="{BB962C8B-B14F-4D97-AF65-F5344CB8AC3E}">
        <p14:creationId xmlns:p14="http://schemas.microsoft.com/office/powerpoint/2010/main" val="1661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360</TotalTime>
  <Words>372</Words>
  <Application>Microsoft Office PowerPoint</Application>
  <PresentationFormat>On-screen Show (4:3)</PresentationFormat>
  <Paragraphs>46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Algerian</vt:lpstr>
      <vt:lpstr>Arial</vt:lpstr>
      <vt:lpstr>Baskerville Old Face</vt:lpstr>
      <vt:lpstr>Calibri</vt:lpstr>
      <vt:lpstr>Calisto MT</vt:lpstr>
      <vt:lpstr>Cooper Black</vt:lpstr>
      <vt:lpstr>Office Theme</vt:lpstr>
      <vt:lpstr>ST. ANDREW’S PRESBYTERIAN CHURCH</vt:lpstr>
      <vt:lpstr>  The first building was completed in July 1876. This building served a dual purpose: as a church and a day school.  </vt:lpstr>
      <vt:lpstr>    The first St. Andrew’s Church Building erected in 1884 </vt:lpstr>
      <vt:lpstr>In 1880 the first group of elders was installed. Rev. Morton left in that same year. Rev. J.W. McLeod worked from 1880 to 1888</vt:lpstr>
      <vt:lpstr>The church was given the name,  St. Andrew’s  on 29th September, 1884. Rev. McLeod was succeeded by Rev. W.L. Macrae in 1889</vt:lpstr>
      <vt:lpstr>The Golden Age Rev. J.C. Mcdonald 1920-1929 A period of prosperity and spiritual growth</vt:lpstr>
      <vt:lpstr>1952 Rev. A.C. Dayfoot and his family arrived. Master designer and builder of the new church building (current).</vt:lpstr>
      <vt:lpstr>Construction of the new building</vt:lpstr>
      <vt:lpstr>Completed Building</vt:lpstr>
      <vt:lpstr>1973 to 1978</vt:lpstr>
      <vt:lpstr>The Youth Group 1976</vt:lpstr>
      <vt:lpstr>The Messengers</vt:lpstr>
      <vt:lpstr>Elders in 1976</vt:lpstr>
      <vt:lpstr>The Local Board 1976</vt:lpstr>
      <vt:lpstr>The Manse and Iere Home</vt:lpstr>
      <vt:lpstr>1978 to 1981 –  Rev. Rawle Sukhu</vt:lpstr>
      <vt:lpstr>1989 to 1991  -  Rev. Winston Gopaul</vt:lpstr>
      <vt:lpstr>1995 to 2000  Rev. Stephen Harripersad</vt:lpstr>
      <vt:lpstr>2000 t0 2005</vt:lpstr>
      <vt:lpstr>2005 to 2010 –  Rev. Doctor Randall Sammah</vt:lpstr>
      <vt:lpstr>2010 to 2014 –  Rev. Kendrick Sooknarine</vt:lpstr>
      <vt:lpstr>2010 to 2019 Rev. Anna Sharma</vt:lpstr>
      <vt:lpstr>The Current Building</vt:lpstr>
      <vt:lpstr>Our new Minister Rev. Keron Khellawan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ANDREW’S PRESBYTERIAN CHURCH</dc:title>
  <dc:creator>My Dell Inspiron</dc:creator>
  <cp:lastModifiedBy>Annesah Mohammed</cp:lastModifiedBy>
  <cp:revision>34</cp:revision>
  <dcterms:created xsi:type="dcterms:W3CDTF">2017-07-03T20:12:09Z</dcterms:created>
  <dcterms:modified xsi:type="dcterms:W3CDTF">2020-07-18T02:54:13Z</dcterms:modified>
</cp:coreProperties>
</file>